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7" r:id="rId2"/>
    <p:sldId id="307" r:id="rId3"/>
    <p:sldId id="345" r:id="rId4"/>
    <p:sldId id="329" r:id="rId5"/>
    <p:sldId id="334" r:id="rId6"/>
    <p:sldId id="335" r:id="rId7"/>
    <p:sldId id="336" r:id="rId8"/>
    <p:sldId id="337" r:id="rId9"/>
    <p:sldId id="309" r:id="rId10"/>
    <p:sldId id="310" r:id="rId11"/>
    <p:sldId id="365" r:id="rId12"/>
    <p:sldId id="333" r:id="rId13"/>
    <p:sldId id="354" r:id="rId14"/>
    <p:sldId id="332" r:id="rId15"/>
    <p:sldId id="356" r:id="rId16"/>
    <p:sldId id="368" r:id="rId17"/>
    <p:sldId id="366" r:id="rId18"/>
    <p:sldId id="367" r:id="rId19"/>
    <p:sldId id="315" r:id="rId20"/>
    <p:sldId id="306" r:id="rId21"/>
    <p:sldId id="312" r:id="rId22"/>
    <p:sldId id="340" r:id="rId23"/>
    <p:sldId id="338" r:id="rId24"/>
    <p:sldId id="339" r:id="rId25"/>
    <p:sldId id="342" r:id="rId26"/>
    <p:sldId id="343" r:id="rId27"/>
    <p:sldId id="344" r:id="rId28"/>
    <p:sldId id="341" r:id="rId29"/>
    <p:sldId id="357" r:id="rId30"/>
    <p:sldId id="358" r:id="rId31"/>
    <p:sldId id="359" r:id="rId32"/>
    <p:sldId id="361" r:id="rId33"/>
    <p:sldId id="362" r:id="rId34"/>
    <p:sldId id="360" r:id="rId35"/>
    <p:sldId id="363" r:id="rId36"/>
    <p:sldId id="369" r:id="rId37"/>
    <p:sldId id="370" r:id="rId38"/>
    <p:sldId id="305" r:id="rId39"/>
  </p:sldIdLst>
  <p:sldSz cx="9144000" cy="6858000" type="screen4x3"/>
  <p:notesSz cx="6805613" cy="9939338"/>
  <p:embeddedFontLst>
    <p:embeddedFont>
      <p:font typeface="맑은 고딕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AF5"/>
    <a:srgbClr val="1D314E"/>
    <a:srgbClr val="8DBDF7"/>
    <a:srgbClr val="3D3C3E"/>
    <a:srgbClr val="063656"/>
    <a:srgbClr val="08456E"/>
    <a:srgbClr val="569CF0"/>
    <a:srgbClr val="5DAAFF"/>
    <a:srgbClr val="47B0FF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1" autoAdjust="0"/>
    <p:restoredTop sz="86364" autoAdjust="0"/>
  </p:normalViewPr>
  <p:slideViewPr>
    <p:cSldViewPr snapToGrid="0">
      <p:cViewPr varScale="1">
        <p:scale>
          <a:sx n="75" d="100"/>
          <a:sy n="75" d="100"/>
        </p:scale>
        <p:origin x="-1488" y="-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114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233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271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8855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8651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3386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248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2964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3421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215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9889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0346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737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238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178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5796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53998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7447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726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061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162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7617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49144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13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4640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5935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9285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1826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62279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8240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16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944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76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7219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946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939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ddit.com/r/programming/comments/fqtqk/if_programming_languages_were_essays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hello_world.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ircuitstoday.com/compilers-vs-interpreters-an-overview-of-the-differenc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l.chann.kr/python/coding-convention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oogle.github.io/styleguide/pyguid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coding_convention.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coding_convention.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74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eithcu.com/wordpress/?page_id=116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what-dock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www.slideshare.net/pyrasis/docker-fordummies-4442401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seg.or.kr/pseg/infoinstall/607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toolbox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cker.com/products/docker-toolbo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www.docker.com/products/docker-toolbox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www.docker.com/products/docker-toolbo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ites/default/files/Docker_CheatSheet_08.09.2016_0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g.kr/?q=infra/edu_practice_appl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blimetext.com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perceptionsystem.com/infographic/java-vs-python-programming-language-producti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Awesome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파이썬에는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다양한 라이브러리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프레임워크들이 존재하여 사용하기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/>
          <a:srcRect t="38250" b="19800"/>
          <a:stretch/>
        </p:blipFill>
        <p:spPr>
          <a:xfrm>
            <a:off x="4565650" y="5357809"/>
            <a:ext cx="4005852" cy="13005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4565650" y="2062889"/>
            <a:ext cx="4005852" cy="3100131"/>
            <a:chOff x="242569" y="2954680"/>
            <a:chExt cx="4005852" cy="3100131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4"/>
            <a:srcRect l="-1" r="-1"/>
            <a:stretch/>
          </p:blipFill>
          <p:spPr>
            <a:xfrm>
              <a:off x="242569" y="2954680"/>
              <a:ext cx="4005852" cy="3100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472134" y="5171051"/>
              <a:ext cx="615263" cy="2164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>
            <a:stCxn id="30" idx="2"/>
          </p:cNvCxnSpPr>
          <p:nvPr/>
        </p:nvCxnSpPr>
        <p:spPr>
          <a:xfrm flipH="1">
            <a:off x="4930346" y="4495755"/>
            <a:ext cx="172501" cy="106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020795"/>
            <a:ext cx="3621692" cy="458714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/>
              <a:t>출처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6"/>
              </a:rPr>
              <a:t>https://www.reddit.com/r/programming/comments/fqtqk/if_programming_languages_were_essays</a:t>
            </a:r>
            <a:r>
              <a:rPr lang="en-US" altLang="ko-KR" sz="900" dirty="0" smtClean="0">
                <a:hlinkClick r:id="rId6"/>
              </a:rPr>
              <a:t>/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18429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(ch01_hello_python.py)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1188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매우 간단하게 문자열을 출력할 수 있는 것을 확인할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github.com/yunho0130/CAU_Python/blob/master/cau_python_class/ch01_hello_world.py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282290" y="1301976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기본적으로 문자열 곱셈과 덧셈이 가능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출력을 위한 주석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(utf-8 vs cp949),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주석은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#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앞에 붙이면 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Ctrl+1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단축키로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숫자의 문자 형태에 대한 이해 필요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2" y="2737019"/>
            <a:ext cx="7376009" cy="3015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75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컴파일 언어와는 다르게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인터프리터가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by 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실행되는 타이밍에 코드를 실행하는 방식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파이썬에서는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바이트코드라는 중간 형태로 변환 뒤 인터프리터에서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인터프티러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방식으로 인해 컴파일 언어에 비해 속도가 느린 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많은 인터프리터 언어가 이를 극복하기 위해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컴파일러를 도입하고 있으나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아직 도입되지 않은 상황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고수준 언어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저수준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언어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Picture 2" descr="interpreter vs compil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62" y="2928383"/>
            <a:ext cx="5014855" cy="31503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38137" y="6078741"/>
            <a:ext cx="53392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그림 </a:t>
            </a:r>
            <a:r>
              <a:rPr lang="ko-KR" altLang="en-US" sz="900" dirty="0" smtClean="0">
                <a:hlinkClick r:id="rId4"/>
              </a:rPr>
              <a:t>http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www.circuitstoday.com/compilers-vs-interpreters-an-overview-of-the-differences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140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실행시간에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자료형을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검사하며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동적으로 타입이 지정된다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동적타이핑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ynamic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yping)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변수선언 시점에 해당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명시해주어야 하지만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그렇지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변수에 어떤 값이 할당되느냐에 따라 동적으로 변할 수 있음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Generic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이라는 기능이 이를 지원함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번 지정되면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Typecasting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하지 않는 한 변하지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886766"/>
            <a:ext cx="5031743" cy="35796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21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0" y="1367183"/>
            <a:ext cx="8468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Convention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프로그램을 작성할 때의 특정 스타일을 지칭하며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협업과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위해 하나의 일관성 있는 스타일을 사용하는 것을 지칭한다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Block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구분을 들여쓰기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(Indent)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하며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이는 선택사항이 아닌 필수임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4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하는 것을 권장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IDE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자동으로 바꿔주는 경우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2290" y="944503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우아한 문법을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2" y="2653545"/>
            <a:ext cx="3569168" cy="3519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41136" y="3738274"/>
            <a:ext cx="1187688" cy="1622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36348" y="3900489"/>
            <a:ext cx="2278352" cy="5286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Img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19" y="2653545"/>
            <a:ext cx="4605875" cy="211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rogrammer 2 kind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067" b="31585"/>
          <a:stretch/>
        </p:blipFill>
        <p:spPr bwMode="auto">
          <a:xfrm>
            <a:off x="4565650" y="5052297"/>
            <a:ext cx="3572721" cy="15573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63571" y="4735189"/>
            <a:ext cx="3569169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50" dirty="0" smtClean="0"/>
              <a:t>그림 참조</a:t>
            </a:r>
            <a:r>
              <a:rPr lang="en-US" altLang="ko-KR" sz="950" dirty="0" smtClean="0"/>
              <a:t>: </a:t>
            </a:r>
            <a:r>
              <a:rPr lang="ko-KR" altLang="en-US" sz="950" dirty="0" smtClean="0">
                <a:hlinkClick r:id="rId6"/>
              </a:rPr>
              <a:t>https</a:t>
            </a:r>
            <a:r>
              <a:rPr lang="ko-KR" altLang="en-US" sz="950" dirty="0">
                <a:hlinkClick r:id="rId6"/>
              </a:rPr>
              <a:t>://</a:t>
            </a:r>
            <a:r>
              <a:rPr lang="ko-KR" altLang="en-US" sz="950" dirty="0" smtClean="0">
                <a:hlinkClick r:id="rId6"/>
              </a:rPr>
              <a:t>til.chann.kr/python/coding-convention</a:t>
            </a:r>
            <a:r>
              <a:rPr lang="ko-KR" altLang="en-US" sz="950" dirty="0" smtClean="0"/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="" xmlns:p14="http://schemas.microsoft.com/office/powerpoint/2010/main" val="27135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3"/>
              </a:rPr>
              <a:t>https</a:t>
            </a:r>
            <a:r>
              <a:rPr lang="en-US" altLang="ko-KR" sz="950" dirty="0">
                <a:hlinkClick r:id="rId3"/>
              </a:rPr>
              <a:t>://github.com/chohankyun/python-django-study/wiki/00.-python-%</a:t>
            </a:r>
            <a:r>
              <a:rPr lang="en-US" altLang="ko-KR" sz="950" dirty="0" smtClean="0">
                <a:hlinkClick r:id="rId3"/>
              </a:rPr>
              <a:t>EC%9D%B4%EB%9E%80</a:t>
            </a:r>
            <a:endParaRPr lang="en-US" altLang="ko-KR" sz="950" dirty="0" smtClean="0"/>
          </a:p>
          <a:p>
            <a:r>
              <a:rPr lang="en-US" altLang="ko-KR" sz="950" dirty="0" smtClean="0"/>
              <a:t>[2] Google 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4"/>
              </a:rPr>
              <a:t>https://</a:t>
            </a:r>
            <a:r>
              <a:rPr lang="en-US" altLang="ko-KR" sz="950" dirty="0" smtClean="0">
                <a:hlinkClick r:id="rId4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5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ch01_coding_convention.py)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github.com/yunho0130/CAU_Python/blob/master/cau_python_class/ch01_coding_convention.py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6" y="1641263"/>
            <a:ext cx="7245974" cy="4045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63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ch01_coding_convention.py)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github.com/yunho0130/CAU_Python/blob/master/cau_python_class/ch01_coding_convention.py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45" y="1412738"/>
            <a:ext cx="7144339" cy="43884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38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Naming</a:t>
            </a:r>
          </a:p>
          <a:p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스네이크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function_parameter_name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카멜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GLOBAL_CONSTANT_NAME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카운터나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예외에 하나의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dash(-)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예약어를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따로 선언하는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__self__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code nam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83" y="2448838"/>
            <a:ext cx="3355186" cy="3914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127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2 vs 3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경우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2.7.x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버전과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3.x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버전간의 호환성 이슈가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980" y="1363610"/>
            <a:ext cx="864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기본으로 설치되어 있는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둘 다 활용가능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1980" y="6463022"/>
            <a:ext cx="31037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Python 2</a:t>
            </a:r>
            <a:r>
              <a:rPr lang="ko-KR" altLang="en-US" sz="900" dirty="0" smtClean="0"/>
              <a:t>버전과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버전의 차이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wikidocs.net/743</a:t>
            </a:r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6154533" y="5196112"/>
            <a:ext cx="24549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smtClean="0">
                <a:ln w="0"/>
              </a:rPr>
              <a:t>줄 바꿈 방지</a:t>
            </a:r>
            <a:endParaRPr lang="en-US" altLang="ko-KR" sz="1600" b="1" spc="-150" dirty="0" smtClean="0">
              <a:ln w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Style Guide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의하면 쓰지 않는 것을 추천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1" y="1870870"/>
            <a:ext cx="2425214" cy="2186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5470" y="5196112"/>
            <a:ext cx="27603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 smtClean="0">
                <a:ln w="0"/>
              </a:rPr>
              <a:t>Print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2.7 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버전에서도 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 (“hello python”) 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작동합니다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287" y="5196112"/>
            <a:ext cx="26012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smtClean="0">
                <a:ln w="0"/>
              </a:rPr>
              <a:t>기본 </a:t>
            </a:r>
            <a:r>
              <a:rPr lang="ko-KR" altLang="en-US" sz="1600" b="1" spc="-150" dirty="0" err="1" smtClean="0">
                <a:ln w="0"/>
              </a:rPr>
              <a:t>인코딩</a:t>
            </a:r>
            <a:r>
              <a:rPr lang="ko-KR" altLang="en-US" sz="1600" b="1" spc="-150" dirty="0" smtClean="0">
                <a:ln w="0"/>
              </a:rPr>
              <a:t> 방식 변경</a:t>
            </a:r>
            <a:endParaRPr lang="en-US" altLang="ko-KR" sz="1600" b="1" spc="-150" dirty="0" smtClean="0">
              <a:ln w="0"/>
            </a:endParaRPr>
          </a:p>
          <a:p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-*- coding: utf-8 -*- </a:t>
            </a: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입력 시 위의 </a:t>
            </a:r>
            <a:r>
              <a:rPr lang="ko-KR" altLang="en-US" sz="12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표기를 해야 했으나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부터 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고정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28" y="1833325"/>
            <a:ext cx="2803616" cy="2430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602" y="1851515"/>
            <a:ext cx="2447689" cy="30005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633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Ch01. Hello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Python!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020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개발자들이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MAC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쓰는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같은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BSD Unix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프론트엔드와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나뉘어져 있는데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편집하려면 서버사이드 개발 환경에서 작업을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대부분의 경우가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 환경임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3651" y="6098387"/>
            <a:ext cx="8191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Unix Family Tree </a:t>
            </a:r>
            <a:r>
              <a:rPr lang="en-US" altLang="ko-KR" sz="1100" dirty="0">
                <a:hlinkClick r:id="rId3"/>
              </a:rPr>
              <a:t>http://keithcu.com/wordpress/?</a:t>
            </a:r>
            <a:r>
              <a:rPr lang="en-US" altLang="ko-KR" sz="1100" dirty="0" smtClean="0">
                <a:hlinkClick r:id="rId3"/>
              </a:rPr>
              <a:t>page_id=1165</a:t>
            </a:r>
            <a:r>
              <a:rPr lang="en-US" altLang="ko-KR" sz="1100" dirty="0" smtClean="0"/>
              <a:t> </a:t>
            </a:r>
            <a:endParaRPr lang="en-US" altLang="ko-KR" sz="1100" dirty="0"/>
          </a:p>
        </p:txBody>
      </p:sp>
      <p:pic>
        <p:nvPicPr>
          <p:cNvPr id="19" name="Picture 4" descr="unix_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20" y="2462323"/>
            <a:ext cx="5357079" cy="3574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rontend backen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9" y="2498128"/>
            <a:ext cx="3191079" cy="34038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4510716" y="5314181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144632" y="5008326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46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항상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Guest OS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띄워야 하는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가상머신과는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달리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Engine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통합하여 성능향상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호스트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개발 환경 등을 통째로 변경하지 않고 컨테이너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 시켜서 다른 컴퓨터로 배포할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개발환경에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영향을 주지 않으면서 개발 환경을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구축할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 있다는 장점이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/Linux)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가능했던 작업들이 상당 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의해 작업이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4363" y="5816589"/>
            <a:ext cx="81917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Docker Official homepage,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www.docker.com/what-docker</a:t>
            </a:r>
            <a:r>
              <a:rPr lang="en-US" altLang="ko-KR" sz="950" dirty="0" smtClean="0"/>
              <a:t> </a:t>
            </a:r>
            <a:endParaRPr lang="en-US" altLang="ko-KR" sz="950" dirty="0"/>
          </a:p>
          <a:p>
            <a:r>
              <a:rPr lang="ko-KR" altLang="en-US" sz="950" dirty="0" smtClean="0"/>
              <a:t>참고자료</a:t>
            </a:r>
            <a:r>
              <a:rPr lang="en-US" altLang="ko-KR" sz="950" dirty="0" smtClean="0"/>
              <a:t>: </a:t>
            </a:r>
            <a:r>
              <a:rPr lang="ko-KR" altLang="en-US" sz="950" dirty="0" smtClean="0"/>
              <a:t>이재홍</a:t>
            </a:r>
            <a:r>
              <a:rPr lang="en-US" altLang="ko-KR" sz="950" dirty="0" smtClean="0"/>
              <a:t>(2015) </a:t>
            </a:r>
            <a:r>
              <a:rPr lang="en-US" altLang="ko-KR" sz="950" dirty="0" smtClean="0">
                <a:hlinkClick r:id="rId4"/>
              </a:rPr>
              <a:t>http</a:t>
            </a:r>
            <a:r>
              <a:rPr lang="en-US" altLang="ko-KR" sz="950" dirty="0">
                <a:hlinkClick r:id="rId4"/>
              </a:rPr>
              <a:t>://</a:t>
            </a:r>
            <a:r>
              <a:rPr lang="en-US" altLang="ko-KR" sz="950" dirty="0" smtClean="0">
                <a:hlinkClick r:id="rId4"/>
              </a:rPr>
              <a:t>www.slideshare.net/pyrasis/docker-fordummies-44424016</a:t>
            </a:r>
            <a:r>
              <a:rPr lang="en-US" altLang="ko-KR" sz="950" dirty="0" smtClean="0"/>
              <a:t> </a:t>
            </a:r>
            <a:endParaRPr lang="en-US" altLang="ko-KR" sz="95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3" y="2795465"/>
            <a:ext cx="8313928" cy="29618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8327" y="6271961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Docker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를 통해 격리된 개발 환경을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만들 수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있으며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해당 개발 환경을 재사용 및 배포 할 수 있음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42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윈도우에서 구동되는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VirtualBox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Linux VM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작동함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391" y="4422015"/>
            <a:ext cx="8191798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Tom </a:t>
            </a:r>
            <a:r>
              <a:rPr lang="en-US" altLang="ko-KR" sz="950" dirty="0"/>
              <a:t>(2016) </a:t>
            </a:r>
            <a:r>
              <a:rPr lang="en-US" altLang="ko-KR" sz="950" dirty="0">
                <a:hlinkClick r:id="rId3"/>
              </a:rPr>
              <a:t>http://</a:t>
            </a:r>
            <a:r>
              <a:rPr lang="en-US" altLang="ko-KR" sz="950" dirty="0" smtClean="0">
                <a:hlinkClick r:id="rId3"/>
              </a:rPr>
              <a:t>pseg.or.kr/pseg/infoinstall/6076</a:t>
            </a:r>
            <a:r>
              <a:rPr lang="en-US" altLang="ko-KR" sz="950" dirty="0" smtClean="0"/>
              <a:t> </a:t>
            </a:r>
            <a:endParaRPr lang="en-US" altLang="ko-KR" sz="950" dirty="0"/>
          </a:p>
        </p:txBody>
      </p:sp>
      <p:pic>
        <p:nvPicPr>
          <p:cNvPr id="3074" name="Picture 2" descr="http://pseg.or.kr/pseg/files/attach/images/242/076/006/14b4bc37a64b11ff2966b8eaab13848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50"/>
          <a:stretch/>
        </p:blipFill>
        <p:spPr bwMode="auto">
          <a:xfrm>
            <a:off x="450056" y="2154257"/>
            <a:ext cx="3759476" cy="2165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seg.or.kr/pseg/files/attach/images/242/076/006/952323f89da12b32a05d54e9194de5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34" y="2029093"/>
            <a:ext cx="4291557" cy="2431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보다 성능이 저하될 수 있으나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격리된 개발 환경을 재사용할 수 있다는 장점은 여전히 지니고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5744" y="49179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본 수업에서 사용하는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5743" y="5457205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간편하게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상의 개발 환경을 구현하기 위해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실습 수업과 특정 개발 환경하에서 개발을 진행할 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유용하게 활용할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5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Toolbox Download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2" y="1751293"/>
            <a:ext cx="698907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989930" y="3502529"/>
            <a:ext cx="1603752" cy="4693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43" y="4160043"/>
            <a:ext cx="3230346" cy="2631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919" y="4160043"/>
            <a:ext cx="3243898" cy="26489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849435" y="5564634"/>
            <a:ext cx="1872833" cy="158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71938" y="3731784"/>
            <a:ext cx="917991" cy="42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" idx="3"/>
            <a:endCxn id="4" idx="1"/>
          </p:cNvCxnSpPr>
          <p:nvPr/>
        </p:nvCxnSpPr>
        <p:spPr>
          <a:xfrm>
            <a:off x="4129089" y="5476008"/>
            <a:ext cx="514830" cy="8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057" y="5796692"/>
            <a:ext cx="132622" cy="1326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99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015164"/>
            <a:ext cx="3398318" cy="2305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17" y="2003763"/>
            <a:ext cx="3242994" cy="2211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92" y="3845673"/>
            <a:ext cx="2515174" cy="252550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1680109" y="209039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83941050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내 컴퓨터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프로그램 제거 또는 변경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[Windows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기능 켜기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끄기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Hyper-V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항목에 관리 도구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플랫폼의 모든 하위 항목에 체크표시 확인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(a)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항목이 존재하지 않는 경우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Hyper-V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지원하지 않는 컴퓨터 혹은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윈도우 버전임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(b) Hyper-V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하위 항목 중 일부만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선택가능시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일부항목체크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남은항목체크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하면 모든 항목에 체크 되어 있는 걸 확인할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[Docker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Quickstart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Terminal]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실행 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Kitematic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(Alpha)]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168963" y="27052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43584" y="5127469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6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6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315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윈도우에서 지원하는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Hyper-V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 켜기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각종 금융사이트에서 설치되어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트레이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아이콘에서 실행되고 있는 보안 프로그램 실행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 중지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79" y="4663069"/>
            <a:ext cx="751343" cy="1012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93" y="4663069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3484096" y="4536956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52"/>
          <p:cNvGrpSpPr/>
          <p:nvPr/>
        </p:nvGrpSpPr>
        <p:grpSpPr>
          <a:xfrm>
            <a:off x="5269785" y="4536956"/>
            <a:ext cx="228600" cy="228600"/>
            <a:chOff x="2590800" y="1828800"/>
            <a:chExt cx="228600" cy="228600"/>
          </a:xfrm>
        </p:grpSpPr>
        <p:sp>
          <p:nvSpPr>
            <p:cNvPr id="47" name="타원 4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95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8" y="4407288"/>
            <a:ext cx="3550304" cy="22206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2" y="1992571"/>
            <a:ext cx="4187533" cy="235797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49288" y="1935828"/>
            <a:ext cx="6715661" cy="47721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4068951" y="2078017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0449795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설치되었을 시 화면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run hello-world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작동한다면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[Hello from Docker!]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메시지를 확인할 수 있음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653902" y="4178687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813018" y="4420912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5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5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확인하기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928" y="1992571"/>
            <a:ext cx="751343" cy="1012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34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2" y="2819539"/>
            <a:ext cx="5407773" cy="337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733865" y="273490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1409568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회원가입을 진행하면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자신이 만든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Hub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배포할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찾기 위해 검색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Official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마크가 붙은 것은 공식적으로 해당 기술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Stack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개발사가 제공하는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[Create]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누르면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Container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생성된다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982976" y="29338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Kitematic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Image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검색하고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간편하게 설치할 수 있는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003" y="2319476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2734003" y="3667355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736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 Cheat 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www.docker.com/sites/default/files/Docker_CheatSheet_08.09.2016_0.pdf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5" y="1477765"/>
            <a:ext cx="6796088" cy="52726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8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322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237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K-big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https://kbig.kr/?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q=infra/edu_practice_apply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2290" y="1469640"/>
            <a:ext cx="4231187" cy="1776480"/>
            <a:chOff x="243569" y="1469640"/>
            <a:chExt cx="5898482" cy="2476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569" y="1469640"/>
              <a:ext cx="3600450" cy="24765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851" y="1529798"/>
              <a:ext cx="2362200" cy="24003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935480" y="3414144"/>
            <a:ext cx="5495288" cy="3059808"/>
            <a:chOff x="1074512" y="2088685"/>
            <a:chExt cx="6945699" cy="432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12" y="2088685"/>
              <a:ext cx="6945699" cy="4320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08922" y="4714598"/>
              <a:ext cx="2880360" cy="941832"/>
            </a:xfrm>
            <a:prstGeom prst="rect">
              <a:avLst/>
            </a:prstGeom>
            <a:solidFill>
              <a:srgbClr val="E3EAF5">
                <a:alpha val="8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047649" y="6217920"/>
            <a:ext cx="4255103" cy="2560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4" idx="3"/>
          </p:cNvCxnSpPr>
          <p:nvPr/>
        </p:nvCxnSpPr>
        <p:spPr>
          <a:xfrm>
            <a:off x="4513477" y="2373703"/>
            <a:ext cx="3332075" cy="3844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66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요청이 완료된 이후에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VM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가동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46231"/>
            <a:ext cx="6419850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08" y="3955237"/>
            <a:ext cx="1939787" cy="25327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97253664"/>
              </p:ext>
            </p:extLst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서버 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실습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창 확인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 시작되면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정보를 확인 가능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아이디와 비밀번호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cxnSp>
        <p:nvCxnSpPr>
          <p:cNvPr id="23" name="직선 화살표 연결선 22"/>
          <p:cNvCxnSpPr>
            <a:endCxn id="8" idx="3"/>
          </p:cNvCxnSpPr>
          <p:nvPr/>
        </p:nvCxnSpPr>
        <p:spPr>
          <a:xfrm flipH="1">
            <a:off x="3911095" y="3807912"/>
            <a:ext cx="2226658" cy="141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5" name="그룹 52"/>
          <p:cNvGrpSpPr/>
          <p:nvPr/>
        </p:nvGrpSpPr>
        <p:grpSpPr>
          <a:xfrm>
            <a:off x="6529187" y="3438584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1701348" y="39341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006740" y="5910056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2598302" y="518784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598302" y="5560652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663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49"/>
          <a:stretch/>
        </p:blipFill>
        <p:spPr>
          <a:xfrm>
            <a:off x="352154" y="2252478"/>
            <a:ext cx="3770946" cy="12039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이후에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새로만들기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탭에 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서버의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Host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포트번호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탭으로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678596" y="2712819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234" y="3175982"/>
            <a:ext cx="3353220" cy="3001792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5786971" y="3533191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5886983" y="40334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5320820" y="4232351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054177" y="3334253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354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40" y="2407051"/>
            <a:ext cx="3171514" cy="15362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1" y="2221392"/>
            <a:ext cx="3017389" cy="268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인증방법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[Password]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할당 받은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계정 명과 암호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세션 프로필 작성이 완료되면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접속된 화면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" y="4094299"/>
            <a:ext cx="3768182" cy="230871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1017673" y="2457733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2604019" y="2842367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2618307" y="3133326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925092" y="6111233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570670" y="368113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394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11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드래그 앤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업로드 된 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536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72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Print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문을 활용해서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5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단짜리 크리스마스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트리를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아래와 같이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서버에서 실행시킬 것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22" y="1515196"/>
            <a:ext cx="2931821" cy="4144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592595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 Guide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및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A Byte of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한글 요약 파일 목차 살펴보고 오기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05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용 설치방법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3" y="2007393"/>
            <a:ext cx="6709451" cy="432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14634" y="4540396"/>
            <a:ext cx="3135922" cy="15246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50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환경변수를 자동으로 잡아주는 등 편리한 부분이 많음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" y="1848748"/>
            <a:ext cx="7340092" cy="48355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46727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4558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47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Notebook Interface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지닌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변경이 가능한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 환경을 함께 제공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(2, 3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함께 사용 가능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문서에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코드를 바로 넣어 실행해 볼 수 있어서 많은 세미나에서 활용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기반 서버에 설치하여 다른 컴퓨터에서도 사용할 수도 있음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Hub)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7" y="2528550"/>
            <a:ext cx="8337143" cy="43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51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통합 개발 환경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(IDE)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지원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68" y="2058700"/>
            <a:ext cx="7397242" cy="4513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7444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SublimeText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sublimetext.com/2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대부분의 프로그래밍 언어의 문법 강조 기능을 지원하기 때문에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가벼운 코드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급하게 사용할 때 편리함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(IDE vs Code Editor)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설치 이 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지원을 위해 기본 설정 변경 필요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[Setting]-[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default_encoding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UTF-8]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8" y="2343606"/>
            <a:ext cx="5362478" cy="3150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98" y="3297464"/>
            <a:ext cx="6172831" cy="33500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19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12585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배우기 쉽고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강력한 프로그래밍 언어입니다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효율적인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고수준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데이터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구조를 갖추고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간단하지만 효과적인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객체 지향 프로그래밍 접근법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갖추고 있습니다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우아한 문법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과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동적 타이핑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그리고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인터프리팅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환경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갖춘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다양한 분야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다양한 플랫폼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사용될 수 있는 최적의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스크립팅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RAD(rapid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application development -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빠른 프로그램 개발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언어입니다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공식 </a:t>
            </a:r>
            <a:r>
              <a:rPr lang="ko-KR" alt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소개글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577400"/>
            <a:ext cx="5031743" cy="357969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1" y="6238434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is too short, You need Python.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인생은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짧다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ko-KR" altLang="en-US" sz="1400" b="1" spc="-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필요하다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01161" y="4070954"/>
            <a:ext cx="2081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그림출처</a:t>
            </a:r>
            <a:endParaRPr lang="en-US" altLang="ko-KR" sz="1000" dirty="0" smtClean="0">
              <a:hlinkClick r:id="rId4"/>
            </a:endParaRPr>
          </a:p>
          <a:p>
            <a:endParaRPr lang="en-US" altLang="ko-KR" sz="1000" dirty="0">
              <a:hlinkClick r:id="rId4"/>
            </a:endParaRPr>
          </a:p>
          <a:p>
            <a:r>
              <a:rPr lang="ko-KR" altLang="en-US" sz="1000" dirty="0" smtClean="0">
                <a:hlinkClick r:id="rId4"/>
              </a:rPr>
              <a:t>http</a:t>
            </a:r>
            <a:r>
              <a:rPr lang="ko-KR" altLang="en-US" sz="1000" dirty="0">
                <a:hlinkClick r:id="rId4"/>
              </a:rPr>
              <a:t>://blogs.perceptionsystem.com/infographic/java-vs-python-programming-language-productive/</a:t>
            </a:r>
            <a:r>
              <a:rPr lang="ko-KR" altLang="en-US" sz="1000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2378" y="3117088"/>
            <a:ext cx="16435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개발 언어에 비해 배우기 쉽도록 설계되었음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(Learning Curve)</a:t>
            </a:r>
          </a:p>
        </p:txBody>
      </p:sp>
    </p:spTree>
    <p:extLst>
      <p:ext uri="{BB962C8B-B14F-4D97-AF65-F5344CB8AC3E}">
        <p14:creationId xmlns="" xmlns:p14="http://schemas.microsoft.com/office/powerpoint/2010/main" val="20197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9021</TotalTime>
  <Words>2110</Words>
  <Application>Microsoft Office PowerPoint</Application>
  <PresentationFormat>화면 슬라이드 쇼(4:3)</PresentationFormat>
  <Paragraphs>404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굴림</vt:lpstr>
      <vt:lpstr>Arial</vt:lpstr>
      <vt:lpstr>맑은 고딕</vt:lpstr>
      <vt:lpstr>Wingdings</vt:lpstr>
      <vt:lpstr>Times New Roman</vt:lpstr>
      <vt:lpstr>Office 테마</vt:lpstr>
      <vt:lpstr>Start Programming with Google Python Style Guide</vt:lpstr>
      <vt:lpstr>Ch01. Hello Python!</vt:lpstr>
      <vt:lpstr>Anaconda Download &amp; Install</vt:lpstr>
      <vt:lpstr>Anaconda Download &amp; Install</vt:lpstr>
      <vt:lpstr>Anaconda Download &amp; Install</vt:lpstr>
      <vt:lpstr>Anaconda Download &amp; Install</vt:lpstr>
      <vt:lpstr>Anaconda Download &amp; Install</vt:lpstr>
      <vt:lpstr>SublimeText 2</vt:lpstr>
      <vt:lpstr>Python 이란? </vt:lpstr>
      <vt:lpstr>Python 이란?</vt:lpstr>
      <vt:lpstr>코드 (ch01_hello_python.py)</vt:lpstr>
      <vt:lpstr>Python 이란? </vt:lpstr>
      <vt:lpstr>Python 이란? </vt:lpstr>
      <vt:lpstr>Python 이란? </vt:lpstr>
      <vt:lpstr>Python Style Guidelines</vt:lpstr>
      <vt:lpstr>코드 (ch01_coding_convention.py)</vt:lpstr>
      <vt:lpstr>코드 (ch01_coding_convention.py)</vt:lpstr>
      <vt:lpstr>Python Style Guidelines</vt:lpstr>
      <vt:lpstr>Version 2 vs 3</vt:lpstr>
      <vt:lpstr>Docker</vt:lpstr>
      <vt:lpstr>Docker</vt:lpstr>
      <vt:lpstr>Docker</vt:lpstr>
      <vt:lpstr>Docker</vt:lpstr>
      <vt:lpstr>Docker Install</vt:lpstr>
      <vt:lpstr>Docker Install</vt:lpstr>
      <vt:lpstr>Docker Install</vt:lpstr>
      <vt:lpstr>Docker Install</vt:lpstr>
      <vt:lpstr>Docker Cheat Sheet</vt:lpstr>
      <vt:lpstr>Running on Linux Server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241</cp:revision>
  <cp:lastPrinted>2011-08-28T13:13:29Z</cp:lastPrinted>
  <dcterms:created xsi:type="dcterms:W3CDTF">2011-08-24T01:05:33Z</dcterms:created>
  <dcterms:modified xsi:type="dcterms:W3CDTF">2018-06-12T15:10:29Z</dcterms:modified>
</cp:coreProperties>
</file>